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7"/>
  </p:notesMasterIdLst>
  <p:sldIdLst>
    <p:sldId id="256" r:id="rId4"/>
    <p:sldId id="1009" r:id="rId5"/>
    <p:sldId id="1027" r:id="rId6"/>
    <p:sldId id="1010" r:id="rId7"/>
    <p:sldId id="1033" r:id="rId8"/>
    <p:sldId id="1034" r:id="rId9"/>
    <p:sldId id="1029" r:id="rId10"/>
    <p:sldId id="1037" r:id="rId11"/>
    <p:sldId id="1035" r:id="rId12"/>
    <p:sldId id="1038" r:id="rId13"/>
    <p:sldId id="1041" r:id="rId14"/>
    <p:sldId id="1039" r:id="rId15"/>
    <p:sldId id="1036" r:id="rId16"/>
    <p:sldId id="1040" r:id="rId17"/>
    <p:sldId id="1043" r:id="rId18"/>
    <p:sldId id="1042" r:id="rId19"/>
    <p:sldId id="1030" r:id="rId20"/>
    <p:sldId id="1044" r:id="rId21"/>
    <p:sldId id="1045" r:id="rId22"/>
    <p:sldId id="1046" r:id="rId23"/>
    <p:sldId id="1026" r:id="rId24"/>
    <p:sldId id="1032" r:id="rId25"/>
    <p:sldId id="1025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 snapToGrid="0">
      <p:cViewPr>
        <p:scale>
          <a:sx n="101" d="100"/>
          <a:sy n="101" d="100"/>
        </p:scale>
        <p:origin x="123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FB5A0E-AC57-5121-3CA3-1FA24C833B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DB0A-0B99-D018-1812-BF7D7F896B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0F297-F10C-4B39-ADCD-E802605D54D8}" type="datetimeFigureOut">
              <a:rPr lang="en-GB" smtClean="0"/>
              <a:t>2024-10-08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8FF300-7FD9-91EF-F9AD-0563149B1A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DDD24EB-7545-AB89-5666-C6BB6E6CB0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55A75-4698-0CC5-832B-5E783C68EA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AEF6E-7D93-ECD2-A4BA-ABD70F21C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9EE68-3863-4C50-A334-C014F963FF0E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8EF086-8B37-4051-A25A-ED00DCDF8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4502FE-6812-4ACB-AF87-104116890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A787BE-59C2-4832-9736-434F4521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91BBF0-1EE1-4118-965B-7429BA40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F475AD-F9FF-4547-8928-10BEC13D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03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ECE6E-DC92-4BD7-901E-93A530D3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D302B3-C592-4014-A4AC-95478BB4E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E298C7-601C-4737-84F2-A3BA441A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608988-5765-4121-9D56-F6BA9A85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0933D0-C7D2-43ED-BEBD-EB9EC1BC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374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293ED4-9208-428D-810E-91D13B24F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EB3635-568B-4CC7-9618-8DDC71609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31173E-BCFB-4ECD-B262-115BDEDF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A656F6-D061-40CC-A2A0-69CD1172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7D4BC9-DBFF-49A1-9441-4C3CE069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09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FF3537-DC1E-4EEF-9A0F-C8068E95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FC6B2B-7C81-4D4F-B06B-E3EBB8F05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52C53B-1047-4B7D-ACD2-95E3B427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214A70-BABB-4351-9302-4970CBCB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38C743-85B7-462B-BBC6-2C647CB4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498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DE4CD5-C619-4D0E-96F7-656BEDBE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6EBD9E-3111-448F-96EA-202E2762F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322517-0CE9-4433-AB13-4FE748AC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3F31F1-A71E-41D6-B5B7-CD4B8286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56C1F6-A7C0-47C2-83CF-C765EA7D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58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EDE871-21B2-4F80-B80B-08F3A109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9E9D21-ED9B-4164-BE55-E56C94E97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82DAF6-7DB4-497A-9AA9-47D020692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957277-B33E-4AF9-ABE1-1F55B746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4E3DCB-CB97-4E51-80F9-07B9B270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5058E2-2D01-4912-8515-80ED79B1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88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5F47A-2C17-445F-AFB5-4819C84A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5DFEA5-41F3-4AAA-A01A-E089FD0A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CAE023-7B93-499E-ADED-3B787C1C4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30723A-8FC8-4357-B72C-35D2338CC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468206-822E-49FE-8266-606C1E69A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D3D0C9D-C656-4810-995E-8A964A0D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A99372E-DF17-48C2-9CC5-B9B4B43C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E5EAC8-58C9-4609-A2EC-3990D275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43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FEC26-A3FC-4FF0-B7A4-52D17333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B956F7-73A3-4C79-BCFA-D0318DDE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8E2B1A-807D-41B4-9306-98335CAF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DF45A9-D72F-4A80-84C2-D57456A3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17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1CDF96-5157-46DF-A743-7769AE52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BF0446-4250-40AC-9BCF-F9974418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B8DA9D-F498-4477-B395-ADFD07DB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11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B60BB8-84E1-4604-95DA-3DE94FBE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A6D99-6A76-4FB3-9FD1-BFFF41E83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0FA3BC-DAF5-45E5-A4C8-EC1C9A520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FEFD90-7488-44E3-80FE-0EA837FB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645E8B-4B28-4EF8-95DE-4A2EDD04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0D8638-BC58-4EBB-AE88-DD7F15D7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412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4C43F-76D6-4629-A68A-EF6C6160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2D7DE7-AF22-4BC7-9585-F0DB803C2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6CBC09-1177-479B-9364-4E3034BA1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7F5A33-CE2D-45EB-8DAA-9A84118A2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7CF999-83BE-4479-AC58-7CD916EA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C8F1E9-D28A-4057-8D7C-DA26666D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35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54C08D-2869-4D44-AD12-754EDB8E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CB2939-0FE5-4BC0-BD70-498FE552A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D7DFD0-325C-4457-B8D8-15EF6624E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171DF-A576-4235-960E-1053830C83F6}" type="datetimeFigureOut">
              <a:rPr lang="fr-FR" smtClean="0"/>
              <a:t>08/10/2024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56D601-639A-4D15-892B-412FFEF12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9792D7-6312-4F5F-9E02-B35DFB426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D655B-E5B7-42FB-9EC9-E6135D41029B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90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41E59756-42A6-421D-9BD7-B26C457A610C}"/>
              </a:ext>
            </a:extLst>
          </p:cNvPr>
          <p:cNvGrpSpPr/>
          <p:nvPr/>
        </p:nvGrpSpPr>
        <p:grpSpPr>
          <a:xfrm>
            <a:off x="0" y="377930"/>
            <a:ext cx="6333067" cy="1419105"/>
            <a:chOff x="740292" y="506392"/>
            <a:chExt cx="6369304" cy="142281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11C50FF-960D-443A-A546-8AF9D00C9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92" y="506392"/>
              <a:ext cx="6369304" cy="1422811"/>
            </a:xfrm>
            <a:prstGeom prst="rect">
              <a:avLst/>
            </a:prstGeom>
          </p:spPr>
        </p:pic>
        <p:pic>
          <p:nvPicPr>
            <p:cNvPr id="10" name="Image 9" descr="Une image contenant graphiques vectoriels&#10;&#10;Description générée avec un niveau de confiance élevé">
              <a:extLst>
                <a:ext uri="{FF2B5EF4-FFF2-40B4-BE49-F238E27FC236}">
                  <a16:creationId xmlns:a16="http://schemas.microsoft.com/office/drawing/2014/main" id="{590111C5-7D30-4B97-B955-6A8D6A48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294" y="616347"/>
              <a:ext cx="609541" cy="601450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0A52314C-0F0C-4824-95BB-2CCE280F4FB9}"/>
              </a:ext>
            </a:extLst>
          </p:cNvPr>
          <p:cNvSpPr txBox="1"/>
          <p:nvPr/>
        </p:nvSpPr>
        <p:spPr>
          <a:xfrm>
            <a:off x="0" y="1952625"/>
            <a:ext cx="12191999" cy="45243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1A379A32-1D93-4DF2-963F-5BC7CF95F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36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FFFFFF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FFFFFF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12545-2452-8249-0F95-9D96E4228281}"/>
              </a:ext>
            </a:extLst>
          </p:cNvPr>
          <p:cNvSpPr txBox="1"/>
          <p:nvPr/>
        </p:nvSpPr>
        <p:spPr>
          <a:xfrm>
            <a:off x="1" y="2453951"/>
            <a:ext cx="12191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Next Steps to Counter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Fraud and Deepfakes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30DD3-6E88-AB66-AA89-082892549F33}"/>
              </a:ext>
            </a:extLst>
          </p:cNvPr>
          <p:cNvSpPr txBox="1"/>
          <p:nvPr/>
        </p:nvSpPr>
        <p:spPr>
          <a:xfrm>
            <a:off x="3418113" y="4773957"/>
            <a:ext cx="5355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Digital Thinkers Forum #28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2024-10-09</a:t>
            </a:r>
          </a:p>
          <a:p>
            <a:pPr algn="ctr"/>
            <a:endParaRPr lang="en-US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Dr. Joshua I. James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Joshua.James@UN.Org</a:t>
            </a:r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1" name="Picture 1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EDF2A84-1B7B-E015-8808-E799B3E1B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27" y="377930"/>
            <a:ext cx="4275866" cy="11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7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2872883"/>
            <a:ext cx="1121575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Old Systems / No Controls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Current prevention infrastructure/law is not designed to scale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Complicated, slow procedure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Police don’t have enough people for 30,000 fraud cases a month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(many other types of crime)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1777508"/>
            <a:ext cx="11215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Unclear / Inaccessible Information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How do I know which page / app / Line account is correct?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6" descr="The police Central Investigation Bureau says these six conmen dressed in police uniforms target their victims via video chat. (Photo: CIB Facebook page)">
            <a:extLst>
              <a:ext uri="{FF2B5EF4-FFF2-40B4-BE49-F238E27FC236}">
                <a16:creationId xmlns:a16="http://schemas.microsoft.com/office/drawing/2014/main" id="{E2AE7226-96A8-39B1-9914-1B5CC775A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68" y="3187137"/>
            <a:ext cx="5446059" cy="3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B6F529-6E93-53EC-F8F2-2CB5DFB28595}"/>
              </a:ext>
            </a:extLst>
          </p:cNvPr>
          <p:cNvSpPr txBox="1"/>
          <p:nvPr/>
        </p:nvSpPr>
        <p:spPr>
          <a:xfrm>
            <a:off x="6504235" y="6611779"/>
            <a:ext cx="5735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https://www.bangkokpost.com/thailand/general/2830228/exposed-thai-call-scammers-in-police-uniforms</a:t>
            </a:r>
          </a:p>
        </p:txBody>
      </p:sp>
    </p:spTree>
    <p:extLst>
      <p:ext uri="{BB962C8B-B14F-4D97-AF65-F5344CB8AC3E}">
        <p14:creationId xmlns:p14="http://schemas.microsoft.com/office/powerpoint/2010/main" val="259070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3223519"/>
            <a:ext cx="11215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Corruption and Collusion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Concerted Political / International Pressure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Financial Action Task Force (FATF)</a:t>
            </a:r>
          </a:p>
        </p:txBody>
      </p:sp>
    </p:spTree>
    <p:extLst>
      <p:ext uri="{BB962C8B-B14F-4D97-AF65-F5344CB8AC3E}">
        <p14:creationId xmlns:p14="http://schemas.microsoft.com/office/powerpoint/2010/main" val="2778175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1777508"/>
            <a:ext cx="1121575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International Cooperation is hard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Governments -&gt; National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Criminals -&gt; International</a:t>
            </a:r>
          </a:p>
          <a:p>
            <a:pPr algn="ctr"/>
            <a:endParaRPr lang="en-US" sz="44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Investigations difficult, sharing information difficult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(politics not technology)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6F529-6E93-53EC-F8F2-2CB5DFB28595}"/>
              </a:ext>
            </a:extLst>
          </p:cNvPr>
          <p:cNvSpPr txBox="1"/>
          <p:nvPr/>
        </p:nvSpPr>
        <p:spPr>
          <a:xfrm>
            <a:off x="11493408" y="6647397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Tazama.org</a:t>
            </a:r>
          </a:p>
        </p:txBody>
      </p:sp>
    </p:spTree>
    <p:extLst>
      <p:ext uri="{BB962C8B-B14F-4D97-AF65-F5344CB8AC3E}">
        <p14:creationId xmlns:p14="http://schemas.microsoft.com/office/powerpoint/2010/main" val="166914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3452646"/>
            <a:ext cx="11215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What to do?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Next Steps!</a:t>
            </a:r>
            <a:endParaRPr lang="en-US" sz="28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0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1800420"/>
            <a:ext cx="112157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HUGE improvement in two years!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Royal Thai Police CIB / CCIB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National Broadcasting and Telecoms Commission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Ministry of Digital Economy and Society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BoT</a:t>
            </a:r>
            <a:r>
              <a:rPr lang="en-US" sz="2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 / Thai Bankers’ Association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National Cyber Security Agency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Many more…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99933D-972E-4D02-F679-F734631AC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80" y="4888238"/>
            <a:ext cx="11250595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9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1754254"/>
            <a:ext cx="112157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Make the process easier for victims to report quickly (one report)</a:t>
            </a:r>
            <a:endParaRPr lang="en-US" sz="44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https://thaipoliceonline.go.th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7F6E5-F95B-7754-D3AC-12FF415EF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11" y="2659655"/>
            <a:ext cx="11296173" cy="41983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948E3-389D-C6A5-A65B-A1E0F84A073F}"/>
              </a:ext>
            </a:extLst>
          </p:cNvPr>
          <p:cNvSpPr txBox="1"/>
          <p:nvPr/>
        </p:nvSpPr>
        <p:spPr>
          <a:xfrm>
            <a:off x="447911" y="934423"/>
            <a:ext cx="1121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1441</a:t>
            </a:r>
          </a:p>
        </p:txBody>
      </p:sp>
    </p:spTree>
    <p:extLst>
      <p:ext uri="{BB962C8B-B14F-4D97-AF65-F5344CB8AC3E}">
        <p14:creationId xmlns:p14="http://schemas.microsoft.com/office/powerpoint/2010/main" val="123049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4380003"/>
            <a:ext cx="112157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Every transaction processor must implement a standard fraud/ML detection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Allow Law Enforcement to flag suspected fraudulent accounts in real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Banks/LEA share flagged accounts </a:t>
            </a:r>
            <a:r>
              <a:rPr lang="en-US" sz="20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internationally</a:t>
            </a:r>
            <a:r>
              <a:rPr lang="en-US" sz="2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 in real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India is a good case study in real-time banking intelligence sharing at scale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6F529-6E93-53EC-F8F2-2CB5DFB28595}"/>
              </a:ext>
            </a:extLst>
          </p:cNvPr>
          <p:cNvSpPr txBox="1"/>
          <p:nvPr/>
        </p:nvSpPr>
        <p:spPr>
          <a:xfrm>
            <a:off x="11493408" y="6647397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Tazama.org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27AA5-665E-36C4-E447-AFED667E7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3386" y="1699282"/>
            <a:ext cx="8945223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2120408"/>
            <a:ext cx="112157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Service providers need to lock down their platforms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Act more quickly on fake groups/accounts impersonating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Global Anti-Scam Alliance Signal Exchange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South Korea Police Fraud / Scam DB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Deep Fakes (limited) https://StopNCII.org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6F529-6E93-53EC-F8F2-2CB5DFB28595}"/>
              </a:ext>
            </a:extLst>
          </p:cNvPr>
          <p:cNvSpPr txBox="1"/>
          <p:nvPr/>
        </p:nvSpPr>
        <p:spPr>
          <a:xfrm>
            <a:off x="9674975" y="6654261"/>
            <a:ext cx="25651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https://www.gasa.org/global-signal-exchange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C10CB0-7BDC-8E1B-2253-9F452DF80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281" y="3986630"/>
            <a:ext cx="9021434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17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2120408"/>
            <a:ext cx="112157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More investment for staffing and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Bank security teams (CERTS)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Financial Intelligence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Law Enforcement (prosecutors/judges)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University programs/clubs -&gt; More local experts</a:t>
            </a:r>
            <a:endParaRPr lang="en-US" sz="20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1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AF4119-8360-6827-2C8C-0B5CF6E2C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95" y="2318811"/>
            <a:ext cx="11171208" cy="1359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9595EC-C528-A2A8-C89F-74B2F6C01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4829" y="4117211"/>
            <a:ext cx="6642340" cy="18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3025283"/>
            <a:ext cx="11215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Governments and companies take a hard stance against corruption</a:t>
            </a:r>
          </a:p>
        </p:txBody>
      </p:sp>
    </p:spTree>
    <p:extLst>
      <p:ext uri="{BB962C8B-B14F-4D97-AF65-F5344CB8AC3E}">
        <p14:creationId xmlns:p14="http://schemas.microsoft.com/office/powerpoint/2010/main" val="1000371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560718" y="1889185"/>
            <a:ext cx="7699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Use and support the United Nations Office on Drugs and Crime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Global Programme on Cybercrime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Legislative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Technical support /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Curricula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UN Convention on Cybercrime</a:t>
            </a:r>
          </a:p>
        </p:txBody>
      </p:sp>
      <p:pic>
        <p:nvPicPr>
          <p:cNvPr id="1028" name="Picture 4" descr="alt text is missing">
            <a:extLst>
              <a:ext uri="{FF2B5EF4-FFF2-40B4-BE49-F238E27FC236}">
                <a16:creationId xmlns:a16="http://schemas.microsoft.com/office/drawing/2014/main" id="{A015E3D4-90CD-A6AF-A8DD-1916AD07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45" y="1630836"/>
            <a:ext cx="3669305" cy="519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B6F529-6E93-53EC-F8F2-2CB5DFB28595}"/>
              </a:ext>
            </a:extLst>
          </p:cNvPr>
          <p:cNvSpPr txBox="1"/>
          <p:nvPr/>
        </p:nvSpPr>
        <p:spPr>
          <a:xfrm>
            <a:off x="3341511" y="6604003"/>
            <a:ext cx="8898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https://www.investopedia.com/terms/s/smart-contracts. https://www.unodc.org/roseap/uploads/documents/Publications/2024/TOC_Convergence_Report_2024.pdf</a:t>
            </a:r>
          </a:p>
        </p:txBody>
      </p:sp>
    </p:spTree>
    <p:extLst>
      <p:ext uri="{BB962C8B-B14F-4D97-AF65-F5344CB8AC3E}">
        <p14:creationId xmlns:p14="http://schemas.microsoft.com/office/powerpoint/2010/main" val="4027319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560717" y="1889185"/>
            <a:ext cx="111280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Thai Police will never: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Contact people via Line or video to question them or notify of charges;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Ask people to transfer money or assets for examination to prove their innocence;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Send official documents, including summonses or arrest warrants via Line</a:t>
            </a:r>
          </a:p>
          <a:p>
            <a:pPr algn="ctr"/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If you are a victim of fraud/scams contact 1441</a:t>
            </a:r>
          </a:p>
        </p:txBody>
      </p:sp>
    </p:spTree>
    <p:extLst>
      <p:ext uri="{BB962C8B-B14F-4D97-AF65-F5344CB8AC3E}">
        <p14:creationId xmlns:p14="http://schemas.microsoft.com/office/powerpoint/2010/main" val="1934252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5574" y="1004512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531961" y="2566410"/>
            <a:ext cx="111280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Thank you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https://www.unodc.org/roseap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6F529-6E93-53EC-F8F2-2CB5DFB28595}"/>
              </a:ext>
            </a:extLst>
          </p:cNvPr>
          <p:cNvSpPr txBox="1"/>
          <p:nvPr/>
        </p:nvSpPr>
        <p:spPr>
          <a:xfrm>
            <a:off x="9142778" y="6654261"/>
            <a:ext cx="30973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https://pixelplex.io/blog/smart-contract-vulnerabilities/</a:t>
            </a:r>
          </a:p>
        </p:txBody>
      </p:sp>
    </p:spTree>
    <p:extLst>
      <p:ext uri="{BB962C8B-B14F-4D97-AF65-F5344CB8AC3E}">
        <p14:creationId xmlns:p14="http://schemas.microsoft.com/office/powerpoint/2010/main" val="178167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9D7EE2-53D2-40DF-CECD-A666E7E42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34" y="1832937"/>
            <a:ext cx="11393490" cy="1714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989737-65D7-4401-C357-458589E5F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790" y="3752283"/>
            <a:ext cx="2654291" cy="26753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320052-E36F-32C4-625D-2F6654F04A63}"/>
              </a:ext>
            </a:extLst>
          </p:cNvPr>
          <p:cNvSpPr txBox="1"/>
          <p:nvPr/>
        </p:nvSpPr>
        <p:spPr>
          <a:xfrm>
            <a:off x="10407548" y="6633020"/>
            <a:ext cx="18325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https://www.gasa.org/research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E73A7613-D6ED-A6D5-A13F-DEA915C5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" y="3943720"/>
            <a:ext cx="64123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oppins Medium" panose="00000600000000000000" pitchFamily="2" charset="0"/>
                <a:cs typeface="Poppins Medium" panose="00000600000000000000" pitchFamily="2" charset="0"/>
              </a:rPr>
              <a:t>67% of Thai victims not reporting scams to authorities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~106,027 Cases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3077" name="Picture 5" descr="Global Anti-Scam Alliance">
            <a:extLst>
              <a:ext uri="{FF2B5EF4-FFF2-40B4-BE49-F238E27FC236}">
                <a16:creationId xmlns:a16="http://schemas.microsoft.com/office/drawing/2014/main" id="{C18EC364-CAC3-60F1-30EC-EF0CFD1E9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45" y="4590051"/>
            <a:ext cx="21240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8E7BFF-7A5E-3665-BE49-4CD2FA2088B9}"/>
              </a:ext>
            </a:extLst>
          </p:cNvPr>
          <p:cNvSpPr txBox="1"/>
          <p:nvPr/>
        </p:nvSpPr>
        <p:spPr>
          <a:xfrm>
            <a:off x="9798401" y="4601613"/>
            <a:ext cx="2223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THB 577,490,754,417</a:t>
            </a:r>
          </a:p>
        </p:txBody>
      </p:sp>
    </p:spTree>
    <p:extLst>
      <p:ext uri="{BB962C8B-B14F-4D97-AF65-F5344CB8AC3E}">
        <p14:creationId xmlns:p14="http://schemas.microsoft.com/office/powerpoint/2010/main" val="229221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3452646"/>
            <a:ext cx="11215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How could this happen?</a:t>
            </a:r>
            <a:endParaRPr lang="en-US" sz="28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5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5404020"/>
            <a:ext cx="1121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Thailand Population % Internet Access Since 2000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C3FE8-ECD2-EB16-79DE-630F01246C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260" y="1106299"/>
            <a:ext cx="7129476" cy="4276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5A2989-92AA-8C62-B447-56591392E531}"/>
              </a:ext>
            </a:extLst>
          </p:cNvPr>
          <p:cNvSpPr txBox="1"/>
          <p:nvPr/>
        </p:nvSpPr>
        <p:spPr>
          <a:xfrm>
            <a:off x="6605225" y="6633020"/>
            <a:ext cx="5634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https://data.worldbank.org/indicator/IT.NET.USER.ZS?end=2023&amp;locations=TH&amp;start=2000&amp;view=chart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2E6C2B-7E0D-594D-64A2-C34D22B01F60}"/>
              </a:ext>
            </a:extLst>
          </p:cNvPr>
          <p:cNvSpPr txBox="1"/>
          <p:nvPr/>
        </p:nvSpPr>
        <p:spPr>
          <a:xfrm>
            <a:off x="131976" y="1950789"/>
            <a:ext cx="2121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Quick growth = focus on infrastructure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Security is an afterthought</a:t>
            </a:r>
          </a:p>
        </p:txBody>
      </p:sp>
    </p:spTree>
    <p:extLst>
      <p:ext uri="{BB962C8B-B14F-4D97-AF65-F5344CB8AC3E}">
        <p14:creationId xmlns:p14="http://schemas.microsoft.com/office/powerpoint/2010/main" val="332152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5A2989-92AA-8C62-B447-56591392E531}"/>
              </a:ext>
            </a:extLst>
          </p:cNvPr>
          <p:cNvSpPr txBox="1"/>
          <p:nvPr/>
        </p:nvSpPr>
        <p:spPr>
          <a:xfrm>
            <a:off x="5274733" y="6633020"/>
            <a:ext cx="6965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https://www.reuters.com/world/asia-pacific/thai-household-debt-record-high-amid-sluggish-economy-survey-shows-2024-09-10/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331224-2132-A049-1DDA-105C4B3BF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37" y="973417"/>
            <a:ext cx="10364646" cy="2924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81957D-73F0-7806-A7CB-5BB58676C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7095" y="3828499"/>
            <a:ext cx="10269383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5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1777508"/>
            <a:ext cx="1121575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Perfect Storm</a:t>
            </a:r>
          </a:p>
          <a:p>
            <a:pPr algn="ctr"/>
            <a:endParaRPr lang="en-US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More people online (scale + new tech users)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Instant National Money Transfer Services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Near Instant International Money Transfer Services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Cryptocurrencies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Old/Strict Banking Privacy Law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High Debt -&gt; Desperate for quick cash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6F529-6E93-53EC-F8F2-2CB5DFB28595}"/>
              </a:ext>
            </a:extLst>
          </p:cNvPr>
          <p:cNvSpPr txBox="1"/>
          <p:nvPr/>
        </p:nvSpPr>
        <p:spPr>
          <a:xfrm>
            <a:off x="11493408" y="6647397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Tazama.org</a:t>
            </a:r>
          </a:p>
        </p:txBody>
      </p:sp>
    </p:spTree>
    <p:extLst>
      <p:ext uri="{BB962C8B-B14F-4D97-AF65-F5344CB8AC3E}">
        <p14:creationId xmlns:p14="http://schemas.microsoft.com/office/powerpoint/2010/main" val="345316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3452646"/>
            <a:ext cx="11215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Main Problems</a:t>
            </a:r>
            <a:endParaRPr lang="en-US" sz="28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4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2504733-5756-463A-BCEA-2CB27CFBF28D}"/>
              </a:ext>
            </a:extLst>
          </p:cNvPr>
          <p:cNvSpPr txBox="1"/>
          <p:nvPr/>
        </p:nvSpPr>
        <p:spPr>
          <a:xfrm>
            <a:off x="1" y="994658"/>
            <a:ext cx="12191999" cy="588458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D5D68E-3F71-4C9A-9CE0-FB751F162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7" y="193260"/>
            <a:ext cx="3492419" cy="780157"/>
          </a:xfrm>
          <a:prstGeom prst="rect">
            <a:avLst/>
          </a:prstGeom>
        </p:spPr>
      </p:pic>
      <p:pic>
        <p:nvPicPr>
          <p:cNvPr id="6" name="Picture 27">
            <a:extLst>
              <a:ext uri="{FF2B5EF4-FFF2-40B4-BE49-F238E27FC236}">
                <a16:creationId xmlns:a16="http://schemas.microsoft.com/office/drawing/2014/main" id="{26342D6C-1F85-4026-854E-697AAF51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80" y="36792"/>
            <a:ext cx="43894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89962D9-06CD-446E-BB45-8F75282863C8}"/>
              </a:ext>
            </a:extLst>
          </p:cNvPr>
          <p:cNvSpPr txBox="1"/>
          <p:nvPr/>
        </p:nvSpPr>
        <p:spPr>
          <a:xfrm>
            <a:off x="0" y="1520518"/>
            <a:ext cx="12191998" cy="89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3D20DFE-B6E1-E408-F1A1-9771E2C54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" y="6064369"/>
            <a:ext cx="2790791" cy="793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0A5A-0A63-45A1-7F47-2F4FABED6C17}"/>
              </a:ext>
            </a:extLst>
          </p:cNvPr>
          <p:cNvSpPr txBox="1"/>
          <p:nvPr/>
        </p:nvSpPr>
        <p:spPr>
          <a:xfrm>
            <a:off x="488122" y="1777508"/>
            <a:ext cx="112157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Scale and Reach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One criminal can access hundreds of thousands of victims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Roboto Medium" pitchFamily="2" charset="0"/>
              <a:ea typeface="Roboto Medium" pitchFamily="2" charset="0"/>
              <a:cs typeface="Roboto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Telecom Companies / Social Media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  <a:cs typeface="Roboto" panose="02000000000000000000" pitchFamily="2" charset="0"/>
              </a:rPr>
              <a:t>Automation, AI Chatbots, Deepfakes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B6F529-6E93-53EC-F8F2-2CB5DFB28595}"/>
              </a:ext>
            </a:extLst>
          </p:cNvPr>
          <p:cNvSpPr txBox="1"/>
          <p:nvPr/>
        </p:nvSpPr>
        <p:spPr>
          <a:xfrm>
            <a:off x="11493408" y="6647397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Tazama.org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C084CD-0855-9998-0CB6-71CB8399C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0" y="4972671"/>
            <a:ext cx="9239250" cy="18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45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6D8CFB8A5C7468C911FC43E480D0A" ma:contentTypeVersion="15" ma:contentTypeDescription="Create a new document." ma:contentTypeScope="" ma:versionID="07d369f8851b5a62e1f29b88393b80fb">
  <xsd:schema xmlns:xsd="http://www.w3.org/2001/XMLSchema" xmlns:xs="http://www.w3.org/2001/XMLSchema" xmlns:p="http://schemas.microsoft.com/office/2006/metadata/properties" xmlns:ns2="1dc24362-7748-4102-af0b-c1ebae2e7aba" xmlns:ns3="985ec44e-1bab-4c0b-9df0-6ba128686fc9" xmlns:ns4="4b4a1c0d-4a69-4996-a84a-fc699b9f49de" targetNamespace="http://schemas.microsoft.com/office/2006/metadata/properties" ma:root="true" ma:fieldsID="3a9397ead0bdbfc4fabaa441ea4b89b4" ns2:_="" ns3:_="" ns4:_="">
    <xsd:import namespace="1dc24362-7748-4102-af0b-c1ebae2e7aba"/>
    <xsd:import namespace="985ec44e-1bab-4c0b-9df0-6ba128686fc9"/>
    <xsd:import namespace="4b4a1c0d-4a69-4996-a84a-fc699b9f4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24362-7748-4102-af0b-c1ebae2e7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1efbd9-aa95-47ea-b569-bb7c4d3791cd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F215DC-EB9B-40C7-AC8F-129BD1F43D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F1AF65-45BB-46E8-841B-47D4BC0DB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c24362-7748-4102-af0b-c1ebae2e7aba"/>
    <ds:schemaRef ds:uri="985ec44e-1bab-4c0b-9df0-6ba128686fc9"/>
    <ds:schemaRef ds:uri="4b4a1c0d-4a69-4996-a84a-fc699b9f4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642</Words>
  <Application>Microsoft Office PowerPoint</Application>
  <PresentationFormat>Widescreen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Poppins Medium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James</dc:creator>
  <cp:lastModifiedBy>Joshua James</cp:lastModifiedBy>
  <cp:revision>15</cp:revision>
  <dcterms:modified xsi:type="dcterms:W3CDTF">2024-10-09T02:02:33Z</dcterms:modified>
</cp:coreProperties>
</file>